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handoutMasterIdLst>
    <p:handoutMasterId r:id="rId22"/>
  </p:handoutMasterIdLst>
  <p:sldIdLst>
    <p:sldId id="256" r:id="rId2"/>
    <p:sldId id="547" r:id="rId3"/>
    <p:sldId id="560" r:id="rId4"/>
    <p:sldId id="554" r:id="rId5"/>
    <p:sldId id="561" r:id="rId6"/>
    <p:sldId id="555" r:id="rId7"/>
    <p:sldId id="562" r:id="rId8"/>
    <p:sldId id="564" r:id="rId9"/>
    <p:sldId id="563" r:id="rId10"/>
    <p:sldId id="549" r:id="rId11"/>
    <p:sldId id="548" r:id="rId12"/>
    <p:sldId id="553" r:id="rId13"/>
    <p:sldId id="550" r:id="rId14"/>
    <p:sldId id="551" r:id="rId15"/>
    <p:sldId id="552" r:id="rId16"/>
    <p:sldId id="556" r:id="rId17"/>
    <p:sldId id="557" r:id="rId18"/>
    <p:sldId id="558" r:id="rId19"/>
    <p:sldId id="406" r:id="rId2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4BC9"/>
    <a:srgbClr val="6DD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86394" autoAdjust="0"/>
  </p:normalViewPr>
  <p:slideViewPr>
    <p:cSldViewPr>
      <p:cViewPr varScale="1">
        <p:scale>
          <a:sx n="96" d="100"/>
          <a:sy n="96" d="100"/>
        </p:scale>
        <p:origin x="216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F4FB8-C374-42F2-9AB6-1A01BD917E18}" type="datetimeFigureOut">
              <a:rPr lang="zh-TW" altLang="en-US" smtClean="0"/>
              <a:t>2022/10/2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A5491-39CD-4C00-8F1E-5B7C14ACAC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5399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3F1DE-F14A-4473-9EC7-529ADAD199A5}" type="datetimeFigureOut">
              <a:rPr lang="zh-TW" altLang="en-US" smtClean="0"/>
              <a:t>2022/10/2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E46E6-20A8-4E2D-9FA6-A5AB037B37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5671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E46E6-20A8-4E2D-9FA6-A5AB037B37E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307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E46E6-20A8-4E2D-9FA6-A5AB037B37E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838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E46E6-20A8-4E2D-9FA6-A5AB037B37E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312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E46E6-20A8-4E2D-9FA6-A5AB037B37E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486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E46E6-20A8-4E2D-9FA6-A5AB037B37E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089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https://towardsdatascience.com/applied-deep-learning-part-4-convolutional-neural-networks-584bc134c1e2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E46E6-20A8-4E2D-9FA6-A5AB037B37E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16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E46E6-20A8-4E2D-9FA6-A5AB037B37E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390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E46E6-20A8-4E2D-9FA6-A5AB037B37E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57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E46E6-20A8-4E2D-9FA6-A5AB037B37E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837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E46E6-20A8-4E2D-9FA6-A5AB037B37E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6677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8D97-8D69-4385-A67C-9B1E6FDAB83C}" type="datetime1">
              <a:rPr lang="zh-TW" altLang="en-US" smtClean="0"/>
              <a:t>2022/10/2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2016 RVL Summer Courses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1F44-483E-4FC0-9BBD-1E7D2D70093F}" type="datetime1">
              <a:rPr lang="zh-TW" altLang="en-US" smtClean="0"/>
              <a:t>2022/10/2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2016 RVL Summer Courses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47C40-F18B-4561-AF02-CEBCB41C8EFA}" type="datetime1">
              <a:rPr lang="zh-TW" altLang="en-US" smtClean="0"/>
              <a:t>2022/10/2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2016 RVL Summer Courses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49F9-CA3D-4ED3-91C8-292AC617ADC9}" type="datetime1">
              <a:rPr lang="zh-TW" altLang="en-US" smtClean="0"/>
              <a:t>2022/10/2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2016 RVL Summer Courses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04E9F-B772-4C8E-8652-BB3B51232A79}" type="datetime1">
              <a:rPr lang="zh-TW" altLang="en-US" smtClean="0"/>
              <a:t>2022/10/2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2016 RVL Summer Courses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47E6C-3945-4344-8BFD-85CEE91D0D37}" type="datetime1">
              <a:rPr lang="zh-TW" altLang="en-US" smtClean="0"/>
              <a:t>2022/10/2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2016 RVL Summer Courses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E4F8-17F7-4D95-AA1F-413F43D162DC}" type="datetime1">
              <a:rPr lang="zh-TW" altLang="en-US" smtClean="0"/>
              <a:t>2022/10/2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2016 RVL Summer Courses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19E4-FDF6-4B5F-8FB8-334DE9F21646}" type="datetime1">
              <a:rPr lang="zh-TW" altLang="en-US" smtClean="0"/>
              <a:t>2022/10/2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2016 RVL Summer Courses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08568-8394-4C13-9376-3C888E3A93F4}" type="datetime1">
              <a:rPr lang="zh-TW" altLang="en-US" smtClean="0"/>
              <a:t>2022/10/2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2016 RVL Summer Courses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D245-839F-4FC2-B1D1-B3D88D986400}" type="datetime1">
              <a:rPr lang="zh-TW" altLang="en-US" smtClean="0"/>
              <a:t>2022/10/2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2016 RVL Summer Courses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F90653E-3B8C-4E99-A30A-2700988112C0}" type="datetime1">
              <a:rPr lang="zh-TW" altLang="en-US" smtClean="0"/>
              <a:t>2022/10/2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2016 RVL Summer Courses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f/d65/tutorial_table_of_content_introduction.html" TargetMode="External"/><Relationship Id="rId2" Type="http://schemas.openxmlformats.org/officeDocument/2006/relationships/hyperlink" Target="https://opencv.org/releas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eremy\Desktop\RVL logo\RVL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229200"/>
            <a:ext cx="2824396" cy="158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副標題 2"/>
          <p:cNvSpPr>
            <a:spLocks noGrp="1"/>
          </p:cNvSpPr>
          <p:nvPr>
            <p:ph type="subTitle" idx="1"/>
          </p:nvPr>
        </p:nvSpPr>
        <p:spPr>
          <a:xfrm>
            <a:off x="1115616" y="1844824"/>
            <a:ext cx="7416824" cy="136815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Home Work</a:t>
            </a:r>
            <a:endParaRPr lang="en-US" altLang="zh-TW" sz="40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br>
              <a:rPr lang="en-US" altLang="zh-TW" sz="3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sz="3600" dirty="0"/>
            </a:br>
            <a:endParaRPr lang="en-US" altLang="zh-TW" sz="3600" b="1" dirty="0">
              <a:solidFill>
                <a:schemeClr val="tx1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028384" y="18288"/>
            <a:ext cx="1066800" cy="329184"/>
          </a:xfrm>
        </p:spPr>
        <p:txBody>
          <a:bodyPr/>
          <a:lstStyle/>
          <a:p>
            <a:pPr algn="r"/>
            <a:fld id="{6135E973-09AA-4239-9A5B-C151073F60AA}" type="slidenum">
              <a:rPr lang="zh-TW" altLang="en-US" smtClean="0"/>
              <a:pPr algn="r"/>
              <a:t>1</a:t>
            </a:fld>
            <a:endParaRPr lang="zh-TW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203848" y="4149080"/>
            <a:ext cx="5568244" cy="14478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algn="l"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defRPr/>
            </a:pPr>
            <a:r>
              <a:rPr lang="en-US" sz="2400" b="0" dirty="0">
                <a:solidFill>
                  <a:schemeClr val="tx1"/>
                </a:solidFill>
              </a:rPr>
              <a:t>TA: </a:t>
            </a:r>
            <a:r>
              <a:rPr lang="en-US" altLang="zh-TW" sz="2400" b="0" dirty="0">
                <a:solidFill>
                  <a:schemeClr val="tx1"/>
                </a:solidFill>
              </a:rPr>
              <a:t>Tsai-Yu Hsu</a:t>
            </a:r>
            <a:r>
              <a:rPr lang="en-US" sz="2400" b="0" dirty="0">
                <a:solidFill>
                  <a:schemeClr val="tx1"/>
                </a:solidFill>
              </a:rPr>
              <a:t>(</a:t>
            </a:r>
            <a:r>
              <a:rPr lang="zh-TW" altLang="en-US" sz="2400" b="0" dirty="0">
                <a:solidFill>
                  <a:schemeClr val="tx1"/>
                </a:solidFill>
              </a:rPr>
              <a:t>許采玉</a:t>
            </a:r>
            <a:r>
              <a:rPr lang="en-US" altLang="ja-JP" sz="2400" b="0" dirty="0">
                <a:solidFill>
                  <a:schemeClr val="tx1"/>
                </a:solidFill>
              </a:rPr>
              <a:t>)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</a:p>
          <a:p>
            <a:pPr algn="l">
              <a:defRPr/>
            </a:pPr>
            <a:r>
              <a:rPr lang="en-US" sz="2400" b="0" dirty="0">
                <a:solidFill>
                  <a:schemeClr val="tx1"/>
                </a:solidFill>
              </a:rPr>
              <a:t>Email: qqwweerr987@gmail.com</a:t>
            </a:r>
          </a:p>
          <a:p>
            <a:pPr algn="l">
              <a:defRPr/>
            </a:pP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04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Operation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produce a feature map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708920"/>
            <a:ext cx="5512133" cy="312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21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Operation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346" y="908720"/>
            <a:ext cx="3300726" cy="54239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6" y="2132856"/>
            <a:ext cx="44196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2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Operation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50" y="4580024"/>
            <a:ext cx="2552700" cy="186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48" y="2224577"/>
            <a:ext cx="1590436" cy="1440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46" y="3171663"/>
            <a:ext cx="787220" cy="6702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02772" y="379645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x 5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2376" y="388134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x 3 kernel 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770724" y="5085184"/>
            <a:ext cx="864096" cy="653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89" y="620688"/>
            <a:ext cx="3300726" cy="542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1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ReLU</a:t>
            </a:r>
            <a:r>
              <a:rPr lang="en-US" b="1" dirty="0"/>
              <a:t> operation </a:t>
            </a:r>
            <a:r>
              <a:rPr lang="en-US" dirty="0"/>
              <a:t>(rectified linear unit 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An additional operation called </a:t>
            </a:r>
            <a:r>
              <a:rPr lang="en-US" dirty="0" err="1"/>
              <a:t>ReLU</a:t>
            </a:r>
            <a:r>
              <a:rPr lang="en-US" dirty="0"/>
              <a:t> has been used after every Convolution operation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068960"/>
            <a:ext cx="5293873" cy="16561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85" y="4775109"/>
            <a:ext cx="4750044" cy="17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81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pooling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Pooling Step: </a:t>
            </a:r>
            <a:r>
              <a:rPr lang="en-US" dirty="0"/>
              <a:t>Spatial Pooling (also called subsampling or </a:t>
            </a:r>
            <a:r>
              <a:rPr lang="en-US" dirty="0" err="1"/>
              <a:t>downsampling</a:t>
            </a:r>
            <a:r>
              <a:rPr lang="en-US" dirty="0"/>
              <a:t>) reduces the dimensionality of each feature map but retains the most important information.</a:t>
            </a:r>
          </a:p>
          <a:p>
            <a:r>
              <a:rPr lang="en-US" dirty="0"/>
              <a:t>Spatial Pooling can be of different types: Max, Average, Sum etc.</a:t>
            </a:r>
          </a:p>
          <a:p>
            <a:pPr marL="0" indent="0">
              <a:buNone/>
            </a:pPr>
            <a:endParaRPr lang="en-US" b="1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356992"/>
            <a:ext cx="397121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22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Pooling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Pooling Step</a:t>
            </a:r>
            <a:endParaRPr lang="en-US" b="1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92896"/>
            <a:ext cx="7704856" cy="328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4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Homework 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136904" cy="4876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Grade</a:t>
            </a:r>
          </a:p>
          <a:p>
            <a:pPr lvl="1"/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Program (80%) </a:t>
            </a:r>
          </a:p>
          <a:p>
            <a:pPr marL="914400" lvl="1" indent="0">
              <a:buFont typeface="Wingdings" pitchFamily="2" charset="2"/>
              <a:buChar char="ü"/>
            </a:pPr>
            <a:r>
              <a:rPr lang="en-US" sz="2800" dirty="0"/>
              <a:t>Q1: 15%</a:t>
            </a:r>
          </a:p>
          <a:p>
            <a:pPr marL="914400" lvl="1" indent="0">
              <a:buFont typeface="Wingdings" pitchFamily="2" charset="2"/>
              <a:buChar char="ü"/>
            </a:pPr>
            <a:r>
              <a:rPr lang="en-US" sz="2800" dirty="0"/>
              <a:t>Q2: 25%</a:t>
            </a:r>
          </a:p>
          <a:p>
            <a:pPr marL="914400" lvl="1" indent="0">
              <a:buFont typeface="Wingdings" pitchFamily="2" charset="2"/>
              <a:buChar char="ü"/>
            </a:pPr>
            <a:r>
              <a:rPr lang="en-US" sz="2800" dirty="0"/>
              <a:t>Q3: 25%</a:t>
            </a:r>
          </a:p>
          <a:p>
            <a:pPr marL="914400" lvl="1" indent="0">
              <a:buFont typeface="Wingdings" pitchFamily="2" charset="2"/>
              <a:buChar char="ü"/>
            </a:pPr>
            <a:r>
              <a:rPr lang="en-US" altLang="zh-TW" sz="2800" dirty="0"/>
              <a:t>Q4: 15%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Report : 20% (English)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Explain your program and method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 Result images  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(2 input images, 8 outputs images)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55861" y="0"/>
            <a:ext cx="1066800" cy="329184"/>
          </a:xfrm>
        </p:spPr>
        <p:txBody>
          <a:bodyPr/>
          <a:lstStyle/>
          <a:p>
            <a:fld id="{6135E973-09AA-4239-9A5B-C151073F60AA}" type="slidenum">
              <a:rPr lang="zh-TW" altLang="en-US" smtClean="0"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671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Homework 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876800"/>
          </a:xfrm>
        </p:spPr>
        <p:txBody>
          <a:bodyPr>
            <a:normAutofit fontScale="92500"/>
          </a:bodyPr>
          <a:lstStyle/>
          <a:p>
            <a:pPr marL="342900" indent="-342900">
              <a:lnSpc>
                <a:spcPct val="150000"/>
              </a:lnSpc>
              <a:buNone/>
            </a:pPr>
            <a:r>
              <a:rPr lang="en-US" altLang="zh-TW" sz="2800" b="1" dirty="0">
                <a:latin typeface="Times New Roman" pitchFamily="18" charset="0"/>
                <a:cs typeface="Times New Roman" pitchFamily="18" charset="0"/>
              </a:rPr>
              <a:t>Require for program</a:t>
            </a:r>
          </a:p>
          <a:p>
            <a:pPr marL="342900" indent="-342900">
              <a:lnSpc>
                <a:spcPct val="150000"/>
              </a:lnSpc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You just create an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empty project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and write your homework on the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one program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( using class or subprogram, …)   for C/C++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name.py for python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Write your report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by English (PDF)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Explain how your main function working and show the results on your report.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9498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Homework 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064224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Please compress your files (program and report)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TW" sz="1800" b="1" dirty="0">
                <a:latin typeface="Times New Roman" pitchFamily="18" charset="0"/>
                <a:cs typeface="Times New Roman" pitchFamily="18" charset="0"/>
              </a:rPr>
              <a:t>StudentID_hw1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Please send your homework to me by email.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Times New Roman" pitchFamily="18" charset="0"/>
                <a:cs typeface="Times New Roman" pitchFamily="18" charset="0"/>
              </a:rPr>
              <a:t>   Remember to tell me who you are.   qqwweerr987@gmail.com</a:t>
            </a:r>
          </a:p>
          <a:p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Deadline: </a:t>
            </a:r>
            <a:r>
              <a:rPr lang="zh-TW" alt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2022/10/17 </a:t>
            </a:r>
            <a:r>
              <a:rPr lang="en-US" altLang="zh-TW" dirty="0">
                <a:solidFill>
                  <a:srgbClr val="FF0000"/>
                </a:solidFill>
              </a:rPr>
              <a:t>23:59</a:t>
            </a:r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en-US" altLang="zh-TW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 each hour late, 10% of the total possible points will be deducted.</a:t>
            </a:r>
          </a:p>
          <a:p>
            <a:r>
              <a:rPr lang="en-US" altLang="zh-TW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Don’t share your code with other students.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6222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323528" y="3099048"/>
            <a:ext cx="8229600" cy="6599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TW" sz="4000" b="1" dirty="0">
                <a:latin typeface="Times New Roman" pitchFamily="18" charset="0"/>
                <a:ea typeface="華康POP1體W5" panose="040B0509000000000000" pitchFamily="81" charset="-120"/>
                <a:cs typeface="Times New Roman" pitchFamily="18" charset="0"/>
              </a:rPr>
              <a:t>Thanks for your attention </a:t>
            </a:r>
          </a:p>
          <a:p>
            <a:pPr marL="0" indent="0" algn="ctr">
              <a:buNone/>
            </a:pPr>
            <a:endParaRPr lang="zh-TW" altLang="en-US" sz="4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716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0736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Homework Assignment</a:t>
            </a:r>
            <a:endParaRPr lang="en-US" altLang="zh-TW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7668344" y="9832"/>
            <a:ext cx="1066800" cy="329184"/>
          </a:xfrm>
        </p:spPr>
        <p:txBody>
          <a:bodyPr vert="horz" lIns="91440" tIns="45720" rIns="91440" bIns="45720" rtlCol="0" anchor="ctr"/>
          <a:lstStyle/>
          <a:p>
            <a:pPr algn="r"/>
            <a:fld id="{6135E973-09AA-4239-9A5B-C151073F60AA}" type="slidenum">
              <a:rPr lang="zh-TW" altLang="en-US"/>
              <a:pPr algn="r"/>
              <a:t>2</a:t>
            </a:fld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2022/</a:t>
            </a:r>
            <a:r>
              <a:rPr lang="en-US" dirty="0">
                <a:solidFill>
                  <a:srgbClr val="FF0000"/>
                </a:solidFill>
              </a:rPr>
              <a:t>10/03 – Homework 1 assigned, due 10/17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2022/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10/31 – Homework 2 assigned, due 11/14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2022/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11/21 – Homework 3 assigned, due 12/5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2022/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12/12 – Homework 3 assigned, due 12/26</a:t>
            </a:r>
          </a:p>
        </p:txBody>
      </p:sp>
    </p:spTree>
    <p:extLst>
      <p:ext uri="{BB962C8B-B14F-4D97-AF65-F5344CB8AC3E}">
        <p14:creationId xmlns:p14="http://schemas.microsoft.com/office/powerpoint/2010/main" val="3726040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Homework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Target: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Write the main functions by yourself to deep understand the theories of computer vision.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Improve</a:t>
            </a:r>
            <a:r>
              <a:rPr lang="zh-TW" alt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your</a:t>
            </a:r>
            <a:r>
              <a:rPr lang="zh-TW" alt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skills about 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using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C/C++, python language,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Lib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 the future: </a:t>
            </a:r>
          </a:p>
          <a:p>
            <a:pPr marL="457200" indent="-457200" algn="just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   Develop a new algorithm/method and write main function  by yourself. 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65693" y="0"/>
            <a:ext cx="1066800" cy="329184"/>
          </a:xfrm>
        </p:spPr>
        <p:txBody>
          <a:bodyPr/>
          <a:lstStyle/>
          <a:p>
            <a:fld id="{6135E973-09AA-4239-9A5B-C151073F60AA}" type="slidenum">
              <a:rPr lang="zh-TW" altLang="en-US" smtClean="0"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8182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Homework 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723312" cy="48768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two images (liberty.png and car.png) for testing as follow: 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a RGB image and write a function to convert the image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grayscale image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2.Write a convolution operation with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</a:t>
            </a:r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kernel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rectified linear unit)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Write a pooling operation with using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pooling, 2x2 filter, and  stride 2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binarization operation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(threshold = 128). (&gt;=128) set 255 (&lt;128) set 0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None/>
            </a:pP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C/C++ and Python are allowed to use (Choose one to finish homework) 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Output Q1 -&gt; Input Q2-&gt; Input Q3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Input Q4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13" y="654127"/>
            <a:ext cx="1261732" cy="749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404571"/>
            <a:ext cx="720081" cy="999025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1C9A40E1-3995-412B-BE4B-8047305B08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28" t="46465" r="34712" b="41587"/>
          <a:stretch/>
        </p:blipFill>
        <p:spPr>
          <a:xfrm>
            <a:off x="7165085" y="2420888"/>
            <a:ext cx="1692187" cy="11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4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E1056-4DF5-4119-B6E5-19BBB06A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OpenCV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39965-E3DA-416A-98FF-04A035DC6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Open Source Computer Vision Library</a:t>
            </a:r>
          </a:p>
          <a:p>
            <a:endParaRPr lang="en-US" altLang="zh-TW" dirty="0"/>
          </a:p>
          <a:p>
            <a:r>
              <a:rPr lang="en-US" altLang="zh-TW" dirty="0"/>
              <a:t>It has C++, Python, Java and MATLAB interfaces and supports Windows, Linux, Android and Mac OS</a:t>
            </a:r>
          </a:p>
          <a:p>
            <a:endParaRPr lang="en-US" altLang="zh-TW" dirty="0"/>
          </a:p>
          <a:p>
            <a:r>
              <a:rPr lang="en-US" altLang="zh-TW" dirty="0"/>
              <a:t>With C++ : </a:t>
            </a:r>
            <a:r>
              <a:rPr lang="en-US" altLang="zh-TW" dirty="0">
                <a:hlinkClick r:id="rId2"/>
              </a:rPr>
              <a:t>https://opencv.org/releases/ </a:t>
            </a:r>
            <a:r>
              <a:rPr lang="en-US" altLang="zh-TW" dirty="0"/>
              <a:t> (download)</a:t>
            </a:r>
          </a:p>
          <a:p>
            <a:r>
              <a:rPr lang="en-US" altLang="zh-TW" dirty="0"/>
              <a:t>How to install :</a:t>
            </a:r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https://docs.opencv.org/master/df/d65/tutorial_table_of_content_introduction.html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With Python : </a:t>
            </a:r>
            <a:r>
              <a:rPr lang="en-US" altLang="zh-TW" b="1" dirty="0"/>
              <a:t>pip install </a:t>
            </a:r>
            <a:r>
              <a:rPr lang="en-US" altLang="zh-TW" b="1" dirty="0" err="1"/>
              <a:t>opencv</a:t>
            </a:r>
            <a:r>
              <a:rPr lang="en-US" altLang="zh-TW" b="1" dirty="0"/>
              <a:t>-python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09B588-F838-4540-A684-20D7906A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761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for the rules in using </a:t>
            </a:r>
            <a:r>
              <a:rPr lang="en-US" dirty="0" err="1"/>
              <a:t>Opencv</a:t>
            </a:r>
            <a:r>
              <a:rPr lang="en-US" dirty="0"/>
              <a:t> Lib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Allow use </a:t>
            </a:r>
            <a:r>
              <a:rPr lang="en-US" dirty="0" err="1">
                <a:solidFill>
                  <a:srgbClr val="FF0000"/>
                </a:solidFill>
              </a:rPr>
              <a:t>Opencv</a:t>
            </a:r>
            <a:r>
              <a:rPr lang="en-US" dirty="0">
                <a:solidFill>
                  <a:srgbClr val="FF0000"/>
                </a:solidFill>
              </a:rPr>
              <a:t> for C/C++</a:t>
            </a:r>
          </a:p>
          <a:p>
            <a:pPr marL="914400" indent="-395288"/>
            <a:r>
              <a:rPr lang="en-US" dirty="0">
                <a:solidFill>
                  <a:srgbClr val="0070C0"/>
                </a:solidFill>
              </a:rPr>
              <a:t>Read, load, save, show </a:t>
            </a:r>
            <a:r>
              <a:rPr lang="en-US" dirty="0"/>
              <a:t>: </a:t>
            </a:r>
            <a:r>
              <a:rPr lang="en-US" dirty="0" err="1"/>
              <a:t>cvLoadImage</a:t>
            </a:r>
            <a:r>
              <a:rPr lang="en-US" dirty="0"/>
              <a:t>, </a:t>
            </a:r>
            <a:r>
              <a:rPr lang="en-US" dirty="0" err="1"/>
              <a:t>cvShowImage</a:t>
            </a:r>
            <a:r>
              <a:rPr lang="en-US" dirty="0"/>
              <a:t> …</a:t>
            </a:r>
          </a:p>
          <a:p>
            <a:pPr marL="914400" indent="-395288"/>
            <a:r>
              <a:rPr lang="en-US" dirty="0">
                <a:solidFill>
                  <a:srgbClr val="0070C0"/>
                </a:solidFill>
              </a:rPr>
              <a:t>Define size of image</a:t>
            </a:r>
            <a:r>
              <a:rPr lang="en-US" dirty="0"/>
              <a:t>: </a:t>
            </a:r>
            <a:r>
              <a:rPr lang="en-US" dirty="0" err="1"/>
              <a:t>cvSize</a:t>
            </a:r>
            <a:r>
              <a:rPr lang="en-US" dirty="0"/>
              <a:t>, </a:t>
            </a:r>
            <a:r>
              <a:rPr lang="en-US" dirty="0" err="1"/>
              <a:t>cvGetSize</a:t>
            </a:r>
            <a:endParaRPr lang="en-US" dirty="0"/>
          </a:p>
          <a:p>
            <a:pPr marL="914400" indent="-395288"/>
            <a:r>
              <a:rPr lang="en-US" dirty="0">
                <a:solidFill>
                  <a:srgbClr val="0070C0"/>
                </a:solidFill>
              </a:rPr>
              <a:t>Define image </a:t>
            </a:r>
            <a:r>
              <a:rPr lang="en-US" dirty="0"/>
              <a:t>: </a:t>
            </a:r>
            <a:r>
              <a:rPr lang="en-US" dirty="0" err="1"/>
              <a:t>IplImage</a:t>
            </a:r>
            <a:r>
              <a:rPr lang="en-US" dirty="0"/>
              <a:t> or  Mat 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Not Allow use </a:t>
            </a:r>
          </a:p>
          <a:p>
            <a:pPr marL="920750" indent="-401638"/>
            <a:r>
              <a:rPr lang="en-US" altLang="zh-TW" dirty="0"/>
              <a:t>Cannot use the function of </a:t>
            </a:r>
            <a:r>
              <a:rPr lang="en-US" altLang="zh-TW" dirty="0" err="1"/>
              <a:t>Opencv</a:t>
            </a:r>
            <a:r>
              <a:rPr lang="en-US" altLang="zh-TW" dirty="0"/>
              <a:t> Lib to do the main part of homework.</a:t>
            </a:r>
          </a:p>
          <a:p>
            <a:pPr marL="920750" indent="-401638"/>
            <a:r>
              <a:rPr lang="en-US" dirty="0">
                <a:solidFill>
                  <a:srgbClr val="FF0000"/>
                </a:solidFill>
              </a:rPr>
              <a:t>Example: </a:t>
            </a:r>
          </a:p>
          <a:p>
            <a:pPr marL="801688" indent="169863" fontAlgn="base">
              <a:buFont typeface="Wingdings" pitchFamily="2" charset="2"/>
              <a:buChar char="ü"/>
            </a:pPr>
            <a:r>
              <a:rPr lang="en-US" sz="1600" dirty="0"/>
              <a:t> </a:t>
            </a:r>
            <a:r>
              <a:rPr lang="en-US" sz="1600" dirty="0" err="1"/>
              <a:t>cvtColor</a:t>
            </a:r>
            <a:r>
              <a:rPr lang="en-US" sz="1600" dirty="0"/>
              <a:t>(image, gray, CV_RGB2GRAY);    // convert RGB to Gray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902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A6EE09-9457-48DF-A28E-5208942B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OpenCV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8FD7F-3687-4EE0-8548-12AF5C83A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Import Library:</a:t>
            </a:r>
          </a:p>
          <a:p>
            <a:pPr marL="0" indent="0">
              <a:buNone/>
            </a:pPr>
            <a:r>
              <a:rPr lang="en-US" altLang="zh-TW" dirty="0"/>
              <a:t>import </a:t>
            </a:r>
            <a:r>
              <a:rPr lang="en-US" altLang="zh-TW" dirty="0" err="1"/>
              <a:t>numpy</a:t>
            </a:r>
            <a:r>
              <a:rPr lang="en-US" altLang="zh-TW" dirty="0"/>
              <a:t> as np</a:t>
            </a:r>
          </a:p>
          <a:p>
            <a:pPr marL="0" indent="0">
              <a:buNone/>
            </a:pPr>
            <a:r>
              <a:rPr lang="en-US" altLang="zh-TW" dirty="0"/>
              <a:t>import cv2</a:t>
            </a:r>
          </a:p>
          <a:p>
            <a:r>
              <a:rPr lang="en-US" altLang="zh-TW" b="1" dirty="0"/>
              <a:t>Read a image:</a:t>
            </a:r>
          </a:p>
          <a:p>
            <a:pPr marL="0" indent="0">
              <a:buNone/>
            </a:pPr>
            <a:r>
              <a:rPr lang="en-US" altLang="zh-TW" dirty="0" err="1"/>
              <a:t>img</a:t>
            </a:r>
            <a:r>
              <a:rPr lang="en-US" altLang="zh-TW" dirty="0"/>
              <a:t> = cv2.imread('image.jpg’)</a:t>
            </a:r>
          </a:p>
          <a:p>
            <a:r>
              <a:rPr lang="en-US" altLang="zh-TW" b="1" dirty="0"/>
              <a:t>Check image size:</a:t>
            </a:r>
          </a:p>
          <a:p>
            <a:pPr marL="0" indent="0">
              <a:buNone/>
            </a:pPr>
            <a:r>
              <a:rPr lang="en-US" altLang="zh-TW" dirty="0"/>
              <a:t>Height, width, channels = </a:t>
            </a:r>
            <a:r>
              <a:rPr lang="en-US" altLang="zh-TW" dirty="0" err="1"/>
              <a:t>img.shape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CE70BA-54FF-4916-97AB-CEB78096E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7DD8C21-DE69-42D7-8CEF-F2CD4142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5212702"/>
            <a:ext cx="2376264" cy="1411501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EC934F70-73DB-4F6E-9BA8-1F7F77F71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873703"/>
            <a:ext cx="1261732" cy="175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71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20F46B-F057-43FB-8ABB-B8615B944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OpenCV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BEAB4C-AB83-4A5D-A542-A5513CCDE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Example for get each pixel value: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Create new mat:</a:t>
            </a:r>
          </a:p>
          <a:p>
            <a:endParaRPr lang="en-US" altLang="zh-TW" b="1" dirty="0"/>
          </a:p>
          <a:p>
            <a:pPr marL="0" indent="0">
              <a:buNone/>
            </a:pPr>
            <a:r>
              <a:rPr lang="en-US" altLang="zh-TW" dirty="0" err="1"/>
              <a:t>rgb_mat</a:t>
            </a:r>
            <a:r>
              <a:rPr lang="en-US" altLang="zh-TW" dirty="0"/>
              <a:t> = </a:t>
            </a:r>
            <a:r>
              <a:rPr lang="en-US" altLang="zh-TW" dirty="0" err="1"/>
              <a:t>np.zeros</a:t>
            </a:r>
            <a:r>
              <a:rPr lang="en-US" altLang="zh-TW" dirty="0"/>
              <a:t>((height,width,3), np.uint8)</a:t>
            </a:r>
          </a:p>
          <a:p>
            <a:pPr marL="0" indent="0">
              <a:buNone/>
            </a:pPr>
            <a:r>
              <a:rPr lang="en-US" altLang="zh-TW" dirty="0" err="1"/>
              <a:t>gray_mat</a:t>
            </a:r>
            <a:r>
              <a:rPr lang="en-US" altLang="zh-TW" dirty="0"/>
              <a:t> = </a:t>
            </a:r>
            <a:r>
              <a:rPr lang="en-US" altLang="zh-TW" dirty="0" err="1"/>
              <a:t>np.zeros</a:t>
            </a:r>
            <a:r>
              <a:rPr lang="en-US" altLang="zh-TW" dirty="0"/>
              <a:t>((height, width, 1), np.uint8)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pPr marL="0" indent="0">
              <a:buNone/>
            </a:pPr>
            <a:endParaRPr lang="en-US" altLang="zh-TW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F8F077-3BC1-4E04-89FD-9B55FBEB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F855C3-67F5-463E-BF9B-D10D5CE3D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20888"/>
            <a:ext cx="675623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91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776E1-4390-4D51-9DC2-4E7502EE0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OpenCV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A6F37E-F4CA-4F90-9627-358F93CD8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Show image: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cv2.namedWindow('My Image', cv2.WINDOW_NORMAL)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cv2.imshow('My Image', </a:t>
            </a:r>
            <a:r>
              <a:rPr lang="en-US" altLang="zh-TW" dirty="0" err="1"/>
              <a:t>img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cv2.waitKey(0)</a:t>
            </a:r>
          </a:p>
          <a:p>
            <a:pPr marL="0" indent="0">
              <a:buNone/>
            </a:pPr>
            <a:r>
              <a:rPr lang="en-US" altLang="zh-TW" dirty="0"/>
              <a:t>cv2.destroyAllWindows()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b="1" dirty="0"/>
              <a:t>Write image:</a:t>
            </a:r>
          </a:p>
          <a:p>
            <a:pPr marL="0" indent="0">
              <a:buNone/>
            </a:pPr>
            <a:r>
              <a:rPr lang="en-US" altLang="zh-TW" dirty="0"/>
              <a:t>cv2.imwrite('output.jpg', </a:t>
            </a:r>
            <a:r>
              <a:rPr lang="en-US" altLang="zh-TW" dirty="0" err="1"/>
              <a:t>img</a:t>
            </a:r>
            <a:r>
              <a:rPr lang="en-US" altLang="zh-TW" dirty="0"/>
              <a:t>) 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5B9BAC-45BA-41F1-AEFB-136D045FC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486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高階主管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9532</TotalTime>
  <Words>820</Words>
  <Application>Microsoft Office PowerPoint</Application>
  <PresentationFormat>如螢幕大小 (4:3)</PresentationFormat>
  <Paragraphs>151</Paragraphs>
  <Slides>19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Arial</vt:lpstr>
      <vt:lpstr>Calibri</vt:lpstr>
      <vt:lpstr>Times New Roman</vt:lpstr>
      <vt:lpstr>Wingdings</vt:lpstr>
      <vt:lpstr>清晰度</vt:lpstr>
      <vt:lpstr>PowerPoint 簡報</vt:lpstr>
      <vt:lpstr>Homework Assignment</vt:lpstr>
      <vt:lpstr>Homework Assignment</vt:lpstr>
      <vt:lpstr>Homework  1</vt:lpstr>
      <vt:lpstr>OpenCV</vt:lpstr>
      <vt:lpstr>Example for the rules in using Opencv Lib</vt:lpstr>
      <vt:lpstr>OpenCV</vt:lpstr>
      <vt:lpstr>OpenCV</vt:lpstr>
      <vt:lpstr>OpenCV</vt:lpstr>
      <vt:lpstr>Convolution Operation </vt:lpstr>
      <vt:lpstr>Convolution Operation </vt:lpstr>
      <vt:lpstr>Convolution Operation </vt:lpstr>
      <vt:lpstr>Activation function</vt:lpstr>
      <vt:lpstr>pooling operations</vt:lpstr>
      <vt:lpstr>Pooling operations</vt:lpstr>
      <vt:lpstr>Homework 01</vt:lpstr>
      <vt:lpstr>Homework 01</vt:lpstr>
      <vt:lpstr>Homework 01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CEO: 行車紀錄器 Weekly Report</dc:title>
  <dc:creator>Jeremy</dc:creator>
  <cp:lastModifiedBy>采玉</cp:lastModifiedBy>
  <cp:revision>528</cp:revision>
  <dcterms:created xsi:type="dcterms:W3CDTF">2011-01-27T16:20:54Z</dcterms:created>
  <dcterms:modified xsi:type="dcterms:W3CDTF">2022-10-02T11:32:55Z</dcterms:modified>
</cp:coreProperties>
</file>